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8"/>
  </p:notesMasterIdLst>
  <p:sldIdLst>
    <p:sldId id="256" r:id="rId2"/>
    <p:sldId id="319" r:id="rId3"/>
    <p:sldId id="257" r:id="rId4"/>
    <p:sldId id="320" r:id="rId5"/>
    <p:sldId id="258" r:id="rId6"/>
    <p:sldId id="290" r:id="rId7"/>
    <p:sldId id="291" r:id="rId8"/>
    <p:sldId id="292" r:id="rId9"/>
    <p:sldId id="321" r:id="rId10"/>
    <p:sldId id="293" r:id="rId11"/>
    <p:sldId id="294" r:id="rId12"/>
    <p:sldId id="295" r:id="rId13"/>
    <p:sldId id="296" r:id="rId14"/>
    <p:sldId id="324" r:id="rId15"/>
    <p:sldId id="298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22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23" r:id="rId36"/>
    <p:sldId id="289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7DAAB7-9600-4131-A945-C5FB4C260636}">
  <a:tblStyle styleId="{677DAAB7-9600-4131-A945-C5FB4C260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172" autoAdjust="0"/>
  </p:normalViewPr>
  <p:slideViewPr>
    <p:cSldViewPr snapToGrid="0">
      <p:cViewPr varScale="1">
        <p:scale>
          <a:sx n="83" d="100"/>
          <a:sy n="83" d="100"/>
        </p:scale>
        <p:origin x="8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34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03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38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54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74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38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810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50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18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9f8cad63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9f8cad63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09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90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97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83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495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69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c8f972e6e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c8f972e6e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56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16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724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21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4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9378c41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9378c41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09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63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134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547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0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875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9f8cad63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9f8cad63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26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8f972e6e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8f972e6e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2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23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5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c92ed77bb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c92ed77bb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4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series/DCOILBRENTE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gwu.edu/~forcpgm/akv041712gwu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847255" y="2352602"/>
            <a:ext cx="3295500" cy="2024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Group11 </a:t>
            </a:r>
            <a:r>
              <a:rPr lang="en-US" altLang="zh-CN" b="1" dirty="0"/>
              <a:t>member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zh-CN" b="1" dirty="0"/>
              <a:t>Gui Yilin(A0215649X)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zh-CN" b="1" dirty="0"/>
              <a:t>Peng Wenhui(A0215672E) Shen Jianxin(A0215679R) Wang Yi(A0105493H)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zh-CN" b="1" dirty="0"/>
              <a:t>Yan Yucheng(A0215633L)</a:t>
            </a:r>
            <a:endParaRPr b="1" dirty="0"/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649363" y="617849"/>
            <a:ext cx="7906234" cy="1886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Crude Oil Price </a:t>
            </a:r>
            <a:r>
              <a:rPr lang="en-US" sz="5400"/>
              <a:t>Forecasting And Oil News Headline Analysis</a:t>
            </a:r>
            <a:endParaRPr sz="5400" dirty="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6871584" y="3969731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779280" y="871756"/>
            <a:ext cx="7585439" cy="90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CN" sz="1800" dirty="0"/>
              <a:t>1.Brief introduction to the LSTM model</a:t>
            </a:r>
          </a:p>
          <a:p>
            <a:r>
              <a:rPr kumimoji="1" lang="en-US" altLang="zh-CN" sz="1800" dirty="0"/>
              <a:t>LSTM is a special RNN model. </a:t>
            </a:r>
          </a:p>
          <a:p>
            <a:r>
              <a:rPr kumimoji="1" lang="en-US" altLang="zh-CN" sz="1800" dirty="0"/>
              <a:t>Standard RNN model </a:t>
            </a:r>
            <a:r>
              <a:rPr kumimoji="1" lang="en-US" altLang="zh-CN" sz="1800" dirty="0" err="1"/>
              <a:t>v.s</a:t>
            </a:r>
            <a:r>
              <a:rPr kumimoji="1" lang="en-US" altLang="zh-CN" sz="1800" dirty="0"/>
              <a:t> LSTM model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Oil price forecasting-LSTM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0F1E21-74D0-4AEF-8F74-3E4B64DF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0" y="2245151"/>
            <a:ext cx="3738158" cy="1503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D8430C-415F-431A-9E29-4BDBB5F0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29" y="2245151"/>
            <a:ext cx="3683069" cy="15031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2B08A2-C2B0-432B-BFAF-091F7488575C}"/>
              </a:ext>
            </a:extLst>
          </p:cNvPr>
          <p:cNvSpPr txBox="1"/>
          <p:nvPr/>
        </p:nvSpPr>
        <p:spPr>
          <a:xfrm>
            <a:off x="1758236" y="3963967"/>
            <a:ext cx="235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Standard RNN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487702-24AD-4A8D-B158-7AE50BC72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029" y="4348233"/>
            <a:ext cx="3683069" cy="6476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8D975C-408D-4B4F-AB69-FAFF96F01308}"/>
              </a:ext>
            </a:extLst>
          </p:cNvPr>
          <p:cNvSpPr txBox="1"/>
          <p:nvPr/>
        </p:nvSpPr>
        <p:spPr>
          <a:xfrm>
            <a:off x="6549623" y="3963967"/>
            <a:ext cx="230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LSTM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5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Oil price forecasting-LSTM</a:t>
            </a:r>
            <a:endParaRPr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39BF833-3078-4609-B808-B4093190162A}"/>
              </a:ext>
            </a:extLst>
          </p:cNvPr>
          <p:cNvSpPr txBox="1">
            <a:spLocks/>
          </p:cNvSpPr>
          <p:nvPr/>
        </p:nvSpPr>
        <p:spPr>
          <a:xfrm>
            <a:off x="1724520" y="1021740"/>
            <a:ext cx="4732867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kumimoji="1" lang="en-US" altLang="zh-CN" sz="1400" dirty="0"/>
              <a:t>Cell state</a:t>
            </a:r>
          </a:p>
          <a:p>
            <a:pPr marL="165100" indent="0">
              <a:buNone/>
            </a:pPr>
            <a:endParaRPr kumimoji="1"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110899-DDB8-44F9-8B44-3228413E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53" y="1635253"/>
            <a:ext cx="3237434" cy="2021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40EF9D-9E26-416D-A9DC-8C68C404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446" y="1514483"/>
            <a:ext cx="2133785" cy="23227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B581B6-7AE0-4ABA-BFD8-957B295BACB4}"/>
              </a:ext>
            </a:extLst>
          </p:cNvPr>
          <p:cNvSpPr txBox="1"/>
          <p:nvPr/>
        </p:nvSpPr>
        <p:spPr>
          <a:xfrm>
            <a:off x="6629400" y="1021740"/>
            <a:ext cx="191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Gate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Oil price forecasting-LSTM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F4A07-04AE-473D-A32D-49AC7E9FC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" y="1508205"/>
            <a:ext cx="3927605" cy="12422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99C185-DBD5-4CCF-9AAC-5B246A69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2" y="3174203"/>
            <a:ext cx="3927605" cy="12631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6AD026-8F12-488A-8CCD-2D94AB23E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4" y="1508205"/>
            <a:ext cx="3882896" cy="12422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67A43E-78D2-454D-9854-542561222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07" y="3170734"/>
            <a:ext cx="3812963" cy="1244551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33D08A0-EDEE-40AF-A0DC-31E2BBDE68A3}"/>
              </a:ext>
            </a:extLst>
          </p:cNvPr>
          <p:cNvSpPr txBox="1">
            <a:spLocks/>
          </p:cNvSpPr>
          <p:nvPr/>
        </p:nvSpPr>
        <p:spPr>
          <a:xfrm>
            <a:off x="1426028" y="1006190"/>
            <a:ext cx="2405743" cy="2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65100" indent="0">
              <a:buNone/>
            </a:pPr>
            <a:r>
              <a:rPr kumimoji="1" lang="en-US" altLang="zh-CN" sz="1400" dirty="0">
                <a:solidFill>
                  <a:schemeClr val="bg1"/>
                </a:solidFill>
              </a:rPr>
              <a:t>Forget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gate</a:t>
            </a:r>
          </a:p>
          <a:p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AA6718-BBA8-42FF-8077-42EEF53D9849}"/>
              </a:ext>
            </a:extLst>
          </p:cNvPr>
          <p:cNvSpPr txBox="1"/>
          <p:nvPr/>
        </p:nvSpPr>
        <p:spPr>
          <a:xfrm>
            <a:off x="1676191" y="2804986"/>
            <a:ext cx="5775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dirty="0">
                <a:solidFill>
                  <a:schemeClr val="bg1"/>
                </a:solidFill>
              </a:rPr>
              <a:t>Input gate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F1A1C2-A498-4544-B80A-E45126E500BB}"/>
              </a:ext>
            </a:extLst>
          </p:cNvPr>
          <p:cNvSpPr txBox="1"/>
          <p:nvPr/>
        </p:nvSpPr>
        <p:spPr>
          <a:xfrm>
            <a:off x="6023429" y="1113102"/>
            <a:ext cx="169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Update cell state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A422E0-F74A-49D4-90C1-441C8BA247A3}"/>
              </a:ext>
            </a:extLst>
          </p:cNvPr>
          <p:cNvSpPr txBox="1"/>
          <p:nvPr/>
        </p:nvSpPr>
        <p:spPr>
          <a:xfrm>
            <a:off x="6274363" y="2826937"/>
            <a:ext cx="235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Output gate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LSTM backward Propagation</a:t>
            </a:r>
            <a:endParaRPr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0F72B2B-487F-4A1D-8030-90F9856A12B0}"/>
              </a:ext>
            </a:extLst>
          </p:cNvPr>
          <p:cNvSpPr txBox="1">
            <a:spLocks/>
          </p:cNvSpPr>
          <p:nvPr/>
        </p:nvSpPr>
        <p:spPr>
          <a:xfrm>
            <a:off x="301171" y="862850"/>
            <a:ext cx="7754258" cy="21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000" dirty="0"/>
              <a:t>Step 1 Initialization of the weights </a:t>
            </a:r>
          </a:p>
          <a:p>
            <a:r>
              <a:rPr lang="en-US" altLang="zh-CN" sz="2000" dirty="0"/>
              <a:t>Step 2 : Passing through different gates </a:t>
            </a:r>
          </a:p>
          <a:p>
            <a:r>
              <a:rPr lang="en-US" altLang="zh-CN" sz="2000" dirty="0"/>
              <a:t>Step 3 : Calculating the output </a:t>
            </a:r>
            <a:r>
              <a:rPr lang="en-US" altLang="zh-CN" sz="2000" dirty="0" err="1"/>
              <a:t>ht</a:t>
            </a:r>
            <a:r>
              <a:rPr lang="en-US" altLang="zh-CN" sz="2000" dirty="0"/>
              <a:t> and current cell state ct.</a:t>
            </a:r>
          </a:p>
          <a:p>
            <a:r>
              <a:rPr lang="en-US" altLang="zh-CN" sz="2000" dirty="0"/>
              <a:t>Step 4 : Calculating the gradient through back propagation through time at time stamp t using chain rule</a:t>
            </a:r>
          </a:p>
          <a:p>
            <a:r>
              <a:rPr lang="en-US" altLang="zh-CN" sz="2000" dirty="0"/>
              <a:t>Finally we can get the weights:</a:t>
            </a:r>
          </a:p>
          <a:p>
            <a:pPr marL="0" indent="0">
              <a:buFont typeface="Livvic Light"/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8C68AD-20F4-4426-B02C-FE0F56BF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2907217"/>
            <a:ext cx="4528457" cy="20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4DC45358-04E2-4B45-9099-713CBBF9395A}"/>
              </a:ext>
            </a:extLst>
          </p:cNvPr>
          <p:cNvSpPr txBox="1">
            <a:spLocks/>
          </p:cNvSpPr>
          <p:nvPr/>
        </p:nvSpPr>
        <p:spPr>
          <a:xfrm>
            <a:off x="330200" y="341086"/>
            <a:ext cx="7732486" cy="54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Baseline model: Oil price forecasting-LSTM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62316DF-31E0-45A9-959F-E5B3084CE406}"/>
              </a:ext>
            </a:extLst>
          </p:cNvPr>
          <p:cNvSpPr txBox="1">
            <a:spLocks/>
          </p:cNvSpPr>
          <p:nvPr/>
        </p:nvSpPr>
        <p:spPr>
          <a:xfrm>
            <a:off x="738414" y="1451428"/>
            <a:ext cx="7667172" cy="278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800" dirty="0"/>
              <a:t>Dataset </a:t>
            </a:r>
          </a:p>
          <a:p>
            <a:r>
              <a:rPr kumimoji="1" lang="en-US" altLang="zh-CN" sz="1800" dirty="0"/>
              <a:t>Data source:</a:t>
            </a:r>
          </a:p>
          <a:p>
            <a:r>
              <a:rPr lang="en-US" altLang="zh-CN" sz="1800" dirty="0"/>
              <a:t>U.S. Energy Information Administration, Crude Oil Prices: Brent - Europe [DCOILBRENTEU], retrieved from FRED, Federal Reserve Bank of St. Louis; </a:t>
            </a:r>
            <a:r>
              <a:rPr lang="en-US" altLang="zh-CN" sz="1800" u="sng" dirty="0">
                <a:hlinkClick r:id="rId3"/>
              </a:rPr>
              <a:t>https://fred.stlouisfed.org/series/DCOILBRENTEU</a:t>
            </a:r>
            <a:r>
              <a:rPr lang="en-US" altLang="zh-CN" sz="1800" dirty="0"/>
              <a:t>,</a:t>
            </a:r>
          </a:p>
          <a:p>
            <a:r>
              <a:rPr kumimoji="1" lang="en-US" altLang="zh-CN" sz="1800" dirty="0"/>
              <a:t>From May 1987 to March 2021</a:t>
            </a:r>
          </a:p>
          <a:p>
            <a:r>
              <a:rPr kumimoji="1" lang="en-US" altLang="zh-CN" sz="1800" dirty="0"/>
              <a:t>Train data:1987-2018</a:t>
            </a:r>
          </a:p>
          <a:p>
            <a:r>
              <a:rPr kumimoji="1" lang="en-US" altLang="zh-CN" sz="1800"/>
              <a:t>Test data:2018-2021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 err="1"/>
              <a:t>MinMaxScaler</a:t>
            </a:r>
            <a:r>
              <a:rPr kumimoji="1" lang="en-US" altLang="zh-CN" sz="1800" dirty="0"/>
              <a:t> to rescaling data into [0,1]</a:t>
            </a:r>
          </a:p>
          <a:p>
            <a:r>
              <a:rPr kumimoji="1" lang="en-US" altLang="zh-CN" sz="1800" dirty="0"/>
              <a:t>x: past 30 prices</a:t>
            </a:r>
          </a:p>
          <a:p>
            <a:r>
              <a:rPr kumimoji="1" lang="en-US" altLang="zh-CN" sz="1800" dirty="0"/>
              <a:t>Label: 30 prices after x</a:t>
            </a:r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945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32761D7-A551-4D2C-B75B-BA3D6DA5623B}"/>
              </a:ext>
            </a:extLst>
          </p:cNvPr>
          <p:cNvSpPr txBox="1">
            <a:spLocks/>
          </p:cNvSpPr>
          <p:nvPr/>
        </p:nvSpPr>
        <p:spPr>
          <a:xfrm>
            <a:off x="446314" y="270183"/>
            <a:ext cx="10515600" cy="63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Baseline model: Oil price forecasting-LSTM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8D9F444-9470-4000-8CA3-E9C32481B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3" y="1408466"/>
            <a:ext cx="3212555" cy="30039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610342-F3EE-485A-8555-E9AC850C7743}"/>
              </a:ext>
            </a:extLst>
          </p:cNvPr>
          <p:cNvSpPr txBox="1"/>
          <p:nvPr/>
        </p:nvSpPr>
        <p:spPr>
          <a:xfrm>
            <a:off x="5408990" y="1565847"/>
            <a:ext cx="3057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Loss function: 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Mean Absolute Error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46C073-AEE1-4FAA-A2D3-35E6EE83B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78" y="2838989"/>
            <a:ext cx="3455307" cy="66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4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3397335-FC7F-4B76-8009-0AF6DA4E8856}"/>
              </a:ext>
            </a:extLst>
          </p:cNvPr>
          <p:cNvSpPr txBox="1">
            <a:spLocks/>
          </p:cNvSpPr>
          <p:nvPr/>
        </p:nvSpPr>
        <p:spPr>
          <a:xfrm>
            <a:off x="504371" y="209786"/>
            <a:ext cx="71736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Baseline model: Oil price forecasting-LSTM</a:t>
            </a:r>
            <a:endParaRPr kumimoji="1" lang="zh-CN" alt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8D50EB59-4B79-422B-9760-C823DCE3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6" y="1320522"/>
            <a:ext cx="4690533" cy="317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D3BB9D-7132-4C50-B446-21833AE7CAC1}"/>
              </a:ext>
            </a:extLst>
          </p:cNvPr>
          <p:cNvSpPr txBox="1"/>
          <p:nvPr/>
        </p:nvSpPr>
        <p:spPr>
          <a:xfrm>
            <a:off x="6166195" y="2048530"/>
            <a:ext cx="22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Mean Absolute Error:</a:t>
            </a:r>
          </a:p>
          <a:p>
            <a:r>
              <a:rPr lang="is-IS" altLang="zh-CN">
                <a:solidFill>
                  <a:schemeClr val="bg1"/>
                </a:solidFill>
              </a:rPr>
              <a:t>3.3460338852230445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A710C-711A-46DC-9B49-E28FBAB99B55}"/>
              </a:ext>
            </a:extLst>
          </p:cNvPr>
          <p:cNvSpPr txBox="1">
            <a:spLocks/>
          </p:cNvSpPr>
          <p:nvPr/>
        </p:nvSpPr>
        <p:spPr>
          <a:xfrm>
            <a:off x="736600" y="283029"/>
            <a:ext cx="10515600" cy="63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Crude Oil Price influence factors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54B0F-EBE7-4C20-AF9A-279E437D0D89}"/>
              </a:ext>
            </a:extLst>
          </p:cNvPr>
          <p:cNvSpPr txBox="1">
            <a:spLocks/>
          </p:cNvSpPr>
          <p:nvPr/>
        </p:nvSpPr>
        <p:spPr>
          <a:xfrm>
            <a:off x="892629" y="921431"/>
            <a:ext cx="7514771" cy="398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000" dirty="0"/>
              <a:t>Demand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International Energy Agency Crude Oil Demand Non-OECD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International Energy Agency Crude Oil Demand OECD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r>
              <a:rPr lang="en-US" altLang="zh-CN" sz="2000" dirty="0"/>
              <a:t>Supply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Global Crude Oil Floating Storage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r>
              <a:rPr lang="en-US" altLang="zh-CN" sz="2000" dirty="0"/>
              <a:t>Index from Research Institute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S&amp;P Global Oil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S&amp;P </a:t>
            </a:r>
            <a:r>
              <a:rPr lang="en-US" altLang="zh-CN" sz="1800" dirty="0" err="1"/>
              <a:t>Oil&amp;Gas</a:t>
            </a:r>
            <a:r>
              <a:rPr lang="en-US" altLang="zh-CN" sz="1800" dirty="0"/>
              <a:t> Exploration &amp; Production Select Industry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Dow Jones U.S. </a:t>
            </a:r>
            <a:r>
              <a:rPr lang="en-US" altLang="zh-CN" sz="1800" dirty="0" err="1"/>
              <a:t>Oil&amp;Gas</a:t>
            </a:r>
            <a:r>
              <a:rPr lang="en-US" altLang="zh-CN" sz="1800" dirty="0"/>
              <a:t> Total Stock Market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MSCI Global Alternative energy Index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0866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997AA-36A5-45B3-9D42-971D0CE517A2}"/>
              </a:ext>
            </a:extLst>
          </p:cNvPr>
          <p:cNvSpPr txBox="1">
            <a:spLocks/>
          </p:cNvSpPr>
          <p:nvPr/>
        </p:nvSpPr>
        <p:spPr>
          <a:xfrm>
            <a:off x="671286" y="312058"/>
            <a:ext cx="6331857" cy="59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/>
              <a:t>Crude Oil Price influence factors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D8FBC-2C51-404A-823C-38EA8CCE7309}"/>
              </a:ext>
            </a:extLst>
          </p:cNvPr>
          <p:cNvSpPr txBox="1">
            <a:spLocks/>
          </p:cNvSpPr>
          <p:nvPr/>
        </p:nvSpPr>
        <p:spPr>
          <a:xfrm>
            <a:off x="762000" y="1415143"/>
            <a:ext cx="6241143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600" dirty="0"/>
              <a:t>Financial Market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SP 500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VIX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Crude Oil Futures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US Dollar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Dow Jones U.S. </a:t>
            </a:r>
            <a:r>
              <a:rPr lang="en-US" altLang="zh-CN" sz="1800" dirty="0" err="1"/>
              <a:t>Oil&amp;Gas</a:t>
            </a:r>
            <a:r>
              <a:rPr lang="en-US" altLang="zh-CN" sz="1800" dirty="0"/>
              <a:t> Total Stock Market Index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r>
              <a:rPr lang="en-US" altLang="zh-CN" sz="1800" dirty="0" err="1"/>
              <a:t>Source:Bloomberg</a:t>
            </a: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2011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878C465-B0FC-4643-BB40-FD7E2579BEDA}"/>
              </a:ext>
            </a:extLst>
          </p:cNvPr>
          <p:cNvSpPr txBox="1">
            <a:spLocks/>
          </p:cNvSpPr>
          <p:nvPr/>
        </p:nvSpPr>
        <p:spPr>
          <a:xfrm>
            <a:off x="1015999" y="243111"/>
            <a:ext cx="7522029" cy="79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Feature Selection Result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08A5618-184B-41A9-8D79-897A6B37E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16589"/>
              </p:ext>
            </p:extLst>
          </p:nvPr>
        </p:nvGraphicFramePr>
        <p:xfrm>
          <a:off x="311150" y="1321435"/>
          <a:ext cx="6391275" cy="2773680"/>
        </p:xfrm>
        <a:graphic>
          <a:graphicData uri="http://schemas.openxmlformats.org/drawingml/2006/table">
            <a:tbl>
              <a:tblPr/>
              <a:tblGrid>
                <a:gridCol w="2130425">
                  <a:extLst>
                    <a:ext uri="{9D8B030D-6E8A-4147-A177-3AD203B41FA5}">
                      <a16:colId xmlns:a16="http://schemas.microsoft.com/office/drawing/2014/main" val="4027312625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169730098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934151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ticker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16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VIX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VIX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4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OPECDALY Indexl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OPEC Daily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14637"/>
                  </a:ext>
                </a:extLst>
              </a:tr>
              <a:tr h="14109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SCP1 COMB </a:t>
                      </a:r>
                      <a:r>
                        <a:rPr lang="en-US" dirty="0" err="1">
                          <a:effectLst/>
                        </a:rPr>
                        <a:t>Comdty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Crude Oil Futures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2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GEAE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MSCI Global Alternative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22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SPSIOP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S&amp;P </a:t>
                      </a:r>
                      <a:r>
                        <a:rPr lang="en-US" dirty="0" err="1">
                          <a:effectLst/>
                        </a:rPr>
                        <a:t>Oil&amp;Gas</a:t>
                      </a:r>
                      <a:r>
                        <a:rPr lang="en-US" dirty="0">
                          <a:effectLst/>
                        </a:rPr>
                        <a:t> Exploration &amp; Production Select In...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SPX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SP 500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9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 txBox="1">
            <a:spLocks noGrp="1"/>
          </p:cNvSpPr>
          <p:nvPr>
            <p:ph type="ctrTitle"/>
          </p:nvPr>
        </p:nvSpPr>
        <p:spPr>
          <a:xfrm>
            <a:off x="1455010" y="1992475"/>
            <a:ext cx="3994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CFCC"/>
                </a:solidFill>
              </a:rPr>
              <a:t>Overview</a:t>
            </a:r>
          </a:p>
        </p:txBody>
      </p:sp>
      <p:sp>
        <p:nvSpPr>
          <p:cNvPr id="516" name="Google Shape;516;p2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8" name="Google Shape;518;p27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0" name="Google Shape;520;p27"/>
          <p:cNvCxnSpPr>
            <a:stCxn id="51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247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905FC-9580-47D6-BFD0-AADABD2EEE6B}"/>
              </a:ext>
            </a:extLst>
          </p:cNvPr>
          <p:cNvSpPr txBox="1">
            <a:spLocks/>
          </p:cNvSpPr>
          <p:nvPr/>
        </p:nvSpPr>
        <p:spPr>
          <a:xfrm>
            <a:off x="918029" y="461554"/>
            <a:ext cx="10515600" cy="48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Exploratory Data Analysis</a:t>
            </a:r>
            <a:endParaRPr lang="zh-CN" altLang="en-US" dirty="0"/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BC782538-B6D5-48A3-AA58-EE0771521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8" y="1670663"/>
            <a:ext cx="3813070" cy="213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F02171-C32E-478D-9591-72F4CEFF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124" y="1130798"/>
            <a:ext cx="3551148" cy="35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6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CDF6C-40CB-4EF7-ADE6-801153D48333}"/>
              </a:ext>
            </a:extLst>
          </p:cNvPr>
          <p:cNvSpPr txBox="1">
            <a:spLocks/>
          </p:cNvSpPr>
          <p:nvPr/>
        </p:nvSpPr>
        <p:spPr>
          <a:xfrm>
            <a:off x="693058" y="508000"/>
            <a:ext cx="10515600" cy="5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/>
              <a:t>LSTM Multivariate Prediction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E9CA8-64E2-4FA3-A6A2-D4C8696722E8}"/>
              </a:ext>
            </a:extLst>
          </p:cNvPr>
          <p:cNvSpPr txBox="1">
            <a:spLocks/>
          </p:cNvSpPr>
          <p:nvPr/>
        </p:nvSpPr>
        <p:spPr>
          <a:xfrm>
            <a:off x="693058" y="1185068"/>
            <a:ext cx="5903685" cy="277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000" dirty="0"/>
              <a:t>Parameters: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Layers = 4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Units =  30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Dropout = 0.2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Epochs = 50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 err="1"/>
              <a:t>Batch_size</a:t>
            </a:r>
            <a:r>
              <a:rPr lang="en-US" altLang="zh-CN" sz="2000" dirty="0"/>
              <a:t> = 32</a:t>
            </a:r>
          </a:p>
          <a:p>
            <a:pPr marL="0" indent="0">
              <a:buFont typeface="Livvic Light"/>
              <a:buNone/>
            </a:pPr>
            <a:endParaRPr lang="en-US" altLang="zh-CN" dirty="0"/>
          </a:p>
          <a:p>
            <a:r>
              <a:rPr lang="en-US" altLang="zh-CN" sz="2000" dirty="0"/>
              <a:t>Tuning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/>
              <a:t>Layers = 4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/>
              <a:t>Epochs = 50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49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CE4BF-E34E-4CE5-ADD0-90704B0D4DB5}"/>
              </a:ext>
            </a:extLst>
          </p:cNvPr>
          <p:cNvSpPr txBox="1">
            <a:spLocks/>
          </p:cNvSpPr>
          <p:nvPr/>
        </p:nvSpPr>
        <p:spPr>
          <a:xfrm>
            <a:off x="801915" y="399143"/>
            <a:ext cx="5635171" cy="5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Outlier Removal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B26B9-61BC-4BEC-A2D3-E51E2AB439E3}"/>
              </a:ext>
            </a:extLst>
          </p:cNvPr>
          <p:cNvSpPr txBox="1">
            <a:spLocks/>
          </p:cNvSpPr>
          <p:nvPr/>
        </p:nvSpPr>
        <p:spPr>
          <a:xfrm>
            <a:off x="801915" y="1110343"/>
            <a:ext cx="7384142" cy="337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(Method-1) Financial Crisis Outlier Removal (2007-2009)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Drop data between 2007.06 to 2009.06</a:t>
            </a: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(Method-2) Z-Score Outlier Removal Technique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Drop data with z-score larger than 2.5</a:t>
            </a: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(Method-3) </a:t>
            </a:r>
            <a:r>
              <a:rPr lang="en-US" altLang="zh-CN" sz="1600" b="1" dirty="0" err="1">
                <a:solidFill>
                  <a:schemeClr val="bg1"/>
                </a:solidFill>
                <a:latin typeface="Helvetica Neue"/>
              </a:rPr>
              <a:t>Mahalanobis</a:t>
            </a: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 Distance Outlier Removal Technique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 err="1">
                <a:solidFill>
                  <a:schemeClr val="bg1"/>
                </a:solidFill>
                <a:latin typeface="Helvetica Neue"/>
              </a:rPr>
              <a:t>Mahalanobis</a:t>
            </a: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 distance is distance between two points in a multivariate space. It can be effectively used to eliminate outliers when 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1.There is correlation with target variable.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2. Multi-dimensional distance is possible otherwise not possible in Euclidean distance.</a:t>
            </a:r>
          </a:p>
          <a:p>
            <a:pPr>
              <a:lnSpc>
                <a:spcPct val="16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1666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3CAD4-7AE8-47FF-86CA-D54DF30F3DCB}"/>
              </a:ext>
            </a:extLst>
          </p:cNvPr>
          <p:cNvSpPr txBox="1">
            <a:spLocks/>
          </p:cNvSpPr>
          <p:nvPr/>
        </p:nvSpPr>
        <p:spPr>
          <a:xfrm>
            <a:off x="635000" y="395228"/>
            <a:ext cx="6114143" cy="55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LSTM Multivariate Prediction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D3A40-E833-4FC0-9B3D-0D06B2272398}"/>
              </a:ext>
            </a:extLst>
          </p:cNvPr>
          <p:cNvSpPr txBox="1">
            <a:spLocks/>
          </p:cNvSpPr>
          <p:nvPr/>
        </p:nvSpPr>
        <p:spPr>
          <a:xfrm>
            <a:off x="838200" y="946729"/>
            <a:ext cx="5061857" cy="31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en-US" altLang="zh-CN" sz="1600" dirty="0"/>
              <a:t>Train-test 9:1/8:2/7:1</a:t>
            </a:r>
          </a:p>
          <a:p>
            <a:pPr marL="0" indent="0">
              <a:buFont typeface="Livvic Light"/>
              <a:buNone/>
            </a:pP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63C80C-90F7-4BEF-AF41-D9C84E19A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9" y="1459975"/>
            <a:ext cx="3273184" cy="306170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C9E8CB-2C1A-42AD-81D5-C10B95C35CDB}"/>
              </a:ext>
            </a:extLst>
          </p:cNvPr>
          <p:cNvGraphicFramePr>
            <a:graphicFrameLocks noGrp="1"/>
          </p:cNvGraphicFramePr>
          <p:nvPr/>
        </p:nvGraphicFramePr>
        <p:xfrm>
          <a:off x="4396121" y="1459975"/>
          <a:ext cx="3410857" cy="1111776"/>
        </p:xfrm>
        <a:graphic>
          <a:graphicData uri="http://schemas.openxmlformats.org/drawingml/2006/table">
            <a:tbl>
              <a:tblPr>
                <a:tableStyleId>{677DAAB7-9600-4131-A945-C5FB4C260636}</a:tableStyleId>
              </a:tblPr>
              <a:tblGrid>
                <a:gridCol w="737548">
                  <a:extLst>
                    <a:ext uri="{9D8B030D-6E8A-4147-A177-3AD203B41FA5}">
                      <a16:colId xmlns:a16="http://schemas.microsoft.com/office/drawing/2014/main" val="2770056985"/>
                    </a:ext>
                  </a:extLst>
                </a:gridCol>
                <a:gridCol w="737548">
                  <a:extLst>
                    <a:ext uri="{9D8B030D-6E8A-4147-A177-3AD203B41FA5}">
                      <a16:colId xmlns:a16="http://schemas.microsoft.com/office/drawing/2014/main" val="3943552819"/>
                    </a:ext>
                  </a:extLst>
                </a:gridCol>
                <a:gridCol w="737548">
                  <a:extLst>
                    <a:ext uri="{9D8B030D-6E8A-4147-A177-3AD203B41FA5}">
                      <a16:colId xmlns:a16="http://schemas.microsoft.com/office/drawing/2014/main" val="3277208479"/>
                    </a:ext>
                  </a:extLst>
                </a:gridCol>
                <a:gridCol w="1198213">
                  <a:extLst>
                    <a:ext uri="{9D8B030D-6E8A-4147-A177-3AD203B41FA5}">
                      <a16:colId xmlns:a16="http://schemas.microsoft.com/office/drawing/2014/main" val="479108398"/>
                    </a:ext>
                  </a:extLst>
                </a:gridCol>
              </a:tblGrid>
              <a:tr h="2734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train:test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vanilla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z-score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Mahalanobis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1392336"/>
                  </a:ext>
                </a:extLst>
              </a:tr>
              <a:tr h="2794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9:1'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5.834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21.859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15.124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278627"/>
                  </a:ext>
                </a:extLst>
              </a:tr>
              <a:tr h="2794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8:2'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25.146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25.886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17.207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6826969"/>
                  </a:ext>
                </a:extLst>
              </a:tr>
              <a:tr h="2794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7:3'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23.728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4.122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16.647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244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63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65D6033-F06B-4897-9B12-0228CF295ADE}"/>
              </a:ext>
            </a:extLst>
          </p:cNvPr>
          <p:cNvSpPr txBox="1">
            <a:spLocks/>
          </p:cNvSpPr>
          <p:nvPr/>
        </p:nvSpPr>
        <p:spPr>
          <a:xfrm>
            <a:off x="613229" y="331712"/>
            <a:ext cx="5910942" cy="58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/>
              <a:t>LSTM Multivariate Prediction Results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8AA265E-E2B2-4F13-BF42-298785C66823}"/>
              </a:ext>
            </a:extLst>
          </p:cNvPr>
          <p:cNvSpPr txBox="1">
            <a:spLocks/>
          </p:cNvSpPr>
          <p:nvPr/>
        </p:nvSpPr>
        <p:spPr>
          <a:xfrm>
            <a:off x="957468" y="839046"/>
            <a:ext cx="3614532" cy="29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en-US" altLang="zh-CN" sz="1400" dirty="0"/>
              <a:t>Change of Parameters</a:t>
            </a:r>
          </a:p>
          <a:p>
            <a:pPr marL="0" indent="0">
              <a:buFont typeface="Livvic Light"/>
              <a:buNone/>
            </a:pPr>
            <a:endParaRPr lang="zh-CN" altLang="en-US" sz="14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34C8C9-9562-430D-B507-055F3339250C}"/>
              </a:ext>
            </a:extLst>
          </p:cNvPr>
          <p:cNvGraphicFramePr>
            <a:graphicFrameLocks noGrp="1"/>
          </p:cNvGraphicFramePr>
          <p:nvPr/>
        </p:nvGraphicFramePr>
        <p:xfrm>
          <a:off x="4379898" y="1318647"/>
          <a:ext cx="3465500" cy="1086012"/>
        </p:xfrm>
        <a:graphic>
          <a:graphicData uri="http://schemas.openxmlformats.org/drawingml/2006/table">
            <a:tbl>
              <a:tblPr>
                <a:tableStyleId>{677DAAB7-9600-4131-A945-C5FB4C260636}</a:tableStyleId>
              </a:tblPr>
              <a:tblGrid>
                <a:gridCol w="792363">
                  <a:extLst>
                    <a:ext uri="{9D8B030D-6E8A-4147-A177-3AD203B41FA5}">
                      <a16:colId xmlns:a16="http://schemas.microsoft.com/office/drawing/2014/main" val="4050315816"/>
                    </a:ext>
                  </a:extLst>
                </a:gridCol>
                <a:gridCol w="792363">
                  <a:extLst>
                    <a:ext uri="{9D8B030D-6E8A-4147-A177-3AD203B41FA5}">
                      <a16:colId xmlns:a16="http://schemas.microsoft.com/office/drawing/2014/main" val="1377861684"/>
                    </a:ext>
                  </a:extLst>
                </a:gridCol>
                <a:gridCol w="792363">
                  <a:extLst>
                    <a:ext uri="{9D8B030D-6E8A-4147-A177-3AD203B41FA5}">
                      <a16:colId xmlns:a16="http://schemas.microsoft.com/office/drawing/2014/main" val="2408147333"/>
                    </a:ext>
                  </a:extLst>
                </a:gridCol>
                <a:gridCol w="1088411">
                  <a:extLst>
                    <a:ext uri="{9D8B030D-6E8A-4147-A177-3AD203B41FA5}">
                      <a16:colId xmlns:a16="http://schemas.microsoft.com/office/drawing/2014/main" val="1298460341"/>
                    </a:ext>
                  </a:extLst>
                </a:gridCol>
              </a:tblGrid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train:test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vanilla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z-score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Mahalanobis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8223481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9:1'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5.6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5.734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15.197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14667640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8:2'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25.377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24.033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17.288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9149882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7:3'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24.938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25.095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13.165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382005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3FD14FC-094A-42EF-9441-31954A45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0" y="1313364"/>
            <a:ext cx="3399180" cy="32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76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3"/>
          <p:cNvSpPr txBox="1">
            <a:spLocks noGrp="1"/>
          </p:cNvSpPr>
          <p:nvPr>
            <p:ph type="ctrTitle"/>
          </p:nvPr>
        </p:nvSpPr>
        <p:spPr>
          <a:xfrm>
            <a:off x="791776" y="1271673"/>
            <a:ext cx="51387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Text analysis</a:t>
            </a:r>
          </a:p>
        </p:txBody>
      </p:sp>
      <p:sp>
        <p:nvSpPr>
          <p:cNvPr id="903" name="Google Shape;903;p5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3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5" name="Google Shape;905;p53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3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7" name="Google Shape;907;p53"/>
          <p:cNvCxnSpPr>
            <a:stCxn id="903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246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F9985-848E-4B93-8DE2-1FFDA18BDE86}"/>
              </a:ext>
            </a:extLst>
          </p:cNvPr>
          <p:cNvSpPr txBox="1">
            <a:spLocks/>
          </p:cNvSpPr>
          <p:nvPr/>
        </p:nvSpPr>
        <p:spPr>
          <a:xfrm>
            <a:off x="707572" y="317759"/>
            <a:ext cx="4996542" cy="54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Text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E749D-4B92-4CA7-817E-64EB9EC64BBF}"/>
              </a:ext>
            </a:extLst>
          </p:cNvPr>
          <p:cNvSpPr txBox="1">
            <a:spLocks/>
          </p:cNvSpPr>
          <p:nvPr/>
        </p:nvSpPr>
        <p:spPr>
          <a:xfrm>
            <a:off x="555171" y="956484"/>
            <a:ext cx="7841343" cy="25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dirty="0"/>
              <a:t>Scrape oil news headline from https://www.reuters.com/news/archive/oil?view=page&amp;page=1&amp;pageSize=10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C7D829-73B1-4DE2-B7F1-0AF56EFA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9" y="1697155"/>
            <a:ext cx="5781343" cy="30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FA540-90BF-4E73-A07B-C946232223F3}"/>
              </a:ext>
            </a:extLst>
          </p:cNvPr>
          <p:cNvSpPr txBox="1">
            <a:spLocks/>
          </p:cNvSpPr>
          <p:nvPr/>
        </p:nvSpPr>
        <p:spPr>
          <a:xfrm>
            <a:off x="838199" y="370395"/>
            <a:ext cx="4532086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CA5D4-3168-4590-89D8-4E442D40B2D2}"/>
              </a:ext>
            </a:extLst>
          </p:cNvPr>
          <p:cNvSpPr txBox="1">
            <a:spLocks/>
          </p:cNvSpPr>
          <p:nvPr/>
        </p:nvSpPr>
        <p:spPr>
          <a:xfrm>
            <a:off x="594508" y="806204"/>
            <a:ext cx="11235268" cy="44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dirty="0" err="1"/>
              <a:t>WordCloud</a:t>
            </a:r>
            <a:r>
              <a:rPr kumimoji="1" lang="en-US" altLang="zh-CN" dirty="0"/>
              <a:t> pictures for each month (from 1 month ago to 1 year ago)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91B44-C3BF-4EC2-B89C-B22123984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1" y="1279598"/>
            <a:ext cx="2016668" cy="9941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8B80C-EEB5-4C17-ACA6-1A6F9057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69" y="1288013"/>
            <a:ext cx="2018472" cy="1012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BC826E-EE7D-4577-8226-E094D691A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39" y="1288013"/>
            <a:ext cx="2018472" cy="995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00B75E-4BFF-49CF-A492-385CAAB10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6" y="1279598"/>
            <a:ext cx="2016668" cy="10083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64C531-210D-430A-8DFF-A6F9F00F2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1" y="2533085"/>
            <a:ext cx="2016668" cy="10311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C887A8-BB56-4662-9E1C-61A75EDA4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70" y="2555102"/>
            <a:ext cx="2039490" cy="10311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1F2393-E9F2-4E23-A147-F80446E6F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39" y="2555102"/>
            <a:ext cx="2036496" cy="1009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1102F6-97A6-4CD9-B497-95283B6C63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6" y="2571750"/>
            <a:ext cx="2018718" cy="10083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BF550E-AF31-4727-A22C-8B1EBD084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2" y="3818980"/>
            <a:ext cx="2016668" cy="10176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695C2E-5B72-4B9A-9C0E-55EBC6A69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69" y="3813594"/>
            <a:ext cx="2039490" cy="10218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141E43-EB9E-4384-A818-F6F1520F0C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39" y="3813594"/>
            <a:ext cx="2036496" cy="10203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AE65E4-9E22-4B30-82E0-C4AC068BD3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7" y="3813594"/>
            <a:ext cx="2059882" cy="1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70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9F527-10D1-48CB-8563-3067B8DB1E01}"/>
              </a:ext>
            </a:extLst>
          </p:cNvPr>
          <p:cNvSpPr txBox="1">
            <a:spLocks/>
          </p:cNvSpPr>
          <p:nvPr/>
        </p:nvSpPr>
        <p:spPr>
          <a:xfrm>
            <a:off x="847273" y="231101"/>
            <a:ext cx="5816600" cy="51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Text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D16EB-6608-48AE-B89D-5CA63950ED35}"/>
              </a:ext>
            </a:extLst>
          </p:cNvPr>
          <p:cNvSpPr txBox="1">
            <a:spLocks/>
          </p:cNvSpPr>
          <p:nvPr/>
        </p:nvSpPr>
        <p:spPr>
          <a:xfrm>
            <a:off x="685562" y="639933"/>
            <a:ext cx="6796552" cy="34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600" dirty="0"/>
              <a:t>Word Frequency pictures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EA13B-1249-4291-AC1E-AEE627C5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" y="1116517"/>
            <a:ext cx="1935233" cy="1085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D42CB4-C08D-4A26-9B57-E91159D5B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8" y="1118383"/>
            <a:ext cx="1927033" cy="1085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4D02CB-058D-4A2A-A32D-7A3F0880B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84" y="1123191"/>
            <a:ext cx="1935233" cy="1071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836EF-6FF4-4C93-BDE2-AEF661807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2" y="1123191"/>
            <a:ext cx="1937977" cy="1071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25F789-3B5E-48C6-8A64-27500F9E0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9" y="2399431"/>
            <a:ext cx="1935233" cy="11033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6AD976-3BD2-496A-8E61-109F4A2F6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8" y="2411972"/>
            <a:ext cx="1993296" cy="11011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E346B3-F921-4578-87D6-8AD8C924C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17" y="2411972"/>
            <a:ext cx="1993297" cy="11082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3B9394-FFDA-4F7D-B1D1-1DEDDACFDB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2" y="2419109"/>
            <a:ext cx="1983650" cy="110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165B84-1E90-4E29-AF88-A263C1433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8" y="3761603"/>
            <a:ext cx="1935233" cy="10775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1B625F-C331-4D7E-AECF-A516CCE3A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8" y="3761603"/>
            <a:ext cx="1993296" cy="1100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FA5938-4851-46D6-8B5C-E35A65A0B5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85" y="3761603"/>
            <a:ext cx="1975430" cy="11017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531517-D74B-4780-9BD4-6090DFF01F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3" y="3781784"/>
            <a:ext cx="1990490" cy="10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62B3C-C7CA-4004-8D69-F45B7DC57E7F}"/>
              </a:ext>
            </a:extLst>
          </p:cNvPr>
          <p:cNvSpPr txBox="1">
            <a:spLocks/>
          </p:cNvSpPr>
          <p:nvPr/>
        </p:nvSpPr>
        <p:spPr>
          <a:xfrm>
            <a:off x="725713" y="326572"/>
            <a:ext cx="9314543" cy="42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E4E9BD-D073-4D1B-9D44-DEEE3266BDDF}"/>
              </a:ext>
            </a:extLst>
          </p:cNvPr>
          <p:cNvSpPr/>
          <p:nvPr/>
        </p:nvSpPr>
        <p:spPr>
          <a:xfrm>
            <a:off x="134679" y="1202091"/>
            <a:ext cx="8874642" cy="3833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516B0F8-D0DE-468C-A9A7-8E4B5F0F4F2D}"/>
              </a:ext>
            </a:extLst>
          </p:cNvPr>
          <p:cNvSpPr txBox="1">
            <a:spLocks/>
          </p:cNvSpPr>
          <p:nvPr/>
        </p:nvSpPr>
        <p:spPr>
          <a:xfrm>
            <a:off x="612624" y="647843"/>
            <a:ext cx="4525434" cy="50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800"/>
              <a:t>The result of LDA</a:t>
            </a:r>
          </a:p>
          <a:p>
            <a:endParaRPr kumimoji="1" lang="zh-CN" altLang="en-US" sz="1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4327B6-2232-4FB1-844A-D6464567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052" y="959644"/>
            <a:ext cx="3335086" cy="23207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FFDFA3-9385-4206-97A7-E6587301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" y="967057"/>
            <a:ext cx="3543301" cy="23622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AD5CB7-A60C-4029-A812-70BB79C4C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06" y="959644"/>
            <a:ext cx="3633839" cy="2422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C6EB9AE-5103-4F4F-93A5-D4D02D967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06" y="1004425"/>
            <a:ext cx="3526959" cy="23513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2F2F60-7F54-41F5-989D-0803BDA16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58" y="1056715"/>
            <a:ext cx="3526961" cy="23513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D2BF67-0C81-4BF3-88D1-14F807C9F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9" y="1053856"/>
            <a:ext cx="3519984" cy="23466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5A57813-F2CE-4391-8668-D03B8B1F1C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69" y="1020701"/>
            <a:ext cx="3633839" cy="24225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17E168-F2D2-42EC-AEA2-FB3614D83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76" y="1011481"/>
            <a:ext cx="3526960" cy="23513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76B34B-6BB5-45E8-873C-0A0022ADE6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5" y="3118770"/>
            <a:ext cx="3804341" cy="19109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44697CD-5BAF-4625-94D0-2FC58D007B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25" y="3132930"/>
            <a:ext cx="3804341" cy="18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>
            <a:spLocks noGrp="1"/>
          </p:cNvSpPr>
          <p:nvPr>
            <p:ph type="subTitle" idx="1"/>
          </p:nvPr>
        </p:nvSpPr>
        <p:spPr>
          <a:xfrm>
            <a:off x="1494206" y="898035"/>
            <a:ext cx="6155587" cy="1291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3200" dirty="0"/>
              <a:t>Overview</a:t>
            </a:r>
            <a:endParaRPr kumimoji="1" lang="en-US" altLang="zh-CN" sz="2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/>
              <a:t>1.Forecasting oil price based on historical oil price.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/>
              <a:t>2.Some interesting work on the oil news headline.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44A82-58F9-4356-9DF1-AE415A0CDEDE}"/>
              </a:ext>
            </a:extLst>
          </p:cNvPr>
          <p:cNvSpPr txBox="1">
            <a:spLocks/>
          </p:cNvSpPr>
          <p:nvPr/>
        </p:nvSpPr>
        <p:spPr>
          <a:xfrm>
            <a:off x="627743" y="190886"/>
            <a:ext cx="10515600" cy="6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analysis-Hierarchical Clustering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6F729-D2EB-4248-95A4-1A85C021D801}"/>
              </a:ext>
            </a:extLst>
          </p:cNvPr>
          <p:cNvSpPr txBox="1">
            <a:spLocks/>
          </p:cNvSpPr>
          <p:nvPr/>
        </p:nvSpPr>
        <p:spPr>
          <a:xfrm>
            <a:off x="700314" y="8814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800" dirty="0"/>
              <a:t>Hierarchical</a:t>
            </a:r>
          </a:p>
          <a:p>
            <a:r>
              <a:rPr kumimoji="1" lang="en-US" altLang="zh-CN" sz="1800" dirty="0"/>
              <a:t>Cosine Similarity</a:t>
            </a:r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Ward’s Hierarchical clustering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B8527-3092-44A1-8AD9-CF5CDE1C0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1" y="3057118"/>
            <a:ext cx="5067300" cy="825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E74545-A0CA-444D-9E78-CCB58DED2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28" y="1295307"/>
            <a:ext cx="3480707" cy="9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5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E10304-D363-4100-87AE-4627CF1D6DC3}"/>
              </a:ext>
            </a:extLst>
          </p:cNvPr>
          <p:cNvSpPr/>
          <p:nvPr/>
        </p:nvSpPr>
        <p:spPr>
          <a:xfrm>
            <a:off x="326065" y="4019107"/>
            <a:ext cx="8605284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6D144-5848-49E9-9FC2-B48E2DD6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88" y="303841"/>
            <a:ext cx="8187638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2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C45A0-ECD5-4EEC-ABAB-7C21F643FCF4}"/>
              </a:ext>
            </a:extLst>
          </p:cNvPr>
          <p:cNvSpPr txBox="1">
            <a:spLocks/>
          </p:cNvSpPr>
          <p:nvPr/>
        </p:nvSpPr>
        <p:spPr>
          <a:xfrm>
            <a:off x="801914" y="246743"/>
            <a:ext cx="10515600" cy="63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analysis-K-means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48DCA-C3A3-4517-852B-296FDEDA4688}"/>
              </a:ext>
            </a:extLst>
          </p:cNvPr>
          <p:cNvSpPr txBox="1">
            <a:spLocks/>
          </p:cNvSpPr>
          <p:nvPr/>
        </p:nvSpPr>
        <p:spPr>
          <a:xfrm>
            <a:off x="896256" y="1717546"/>
            <a:ext cx="10515600" cy="207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3200"/>
              <a:t>K-means</a:t>
            </a:r>
          </a:p>
          <a:p>
            <a:r>
              <a:rPr kumimoji="1" lang="en-US" altLang="zh-CN" sz="3200"/>
              <a:t>N=7</a:t>
            </a:r>
          </a:p>
          <a:p>
            <a:r>
              <a:rPr kumimoji="1" lang="en-US" altLang="zh-CN" sz="3200"/>
              <a:t>MDS and LLE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790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F7860D-94D7-4558-B3FE-2007A971A55D}"/>
              </a:ext>
            </a:extLst>
          </p:cNvPr>
          <p:cNvSpPr txBox="1">
            <a:spLocks/>
          </p:cNvSpPr>
          <p:nvPr/>
        </p:nvSpPr>
        <p:spPr>
          <a:xfrm>
            <a:off x="838199" y="311210"/>
            <a:ext cx="5279572" cy="5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analysis-K-means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C25585-80BE-4E27-A0A3-F727950CAE8F}"/>
              </a:ext>
            </a:extLst>
          </p:cNvPr>
          <p:cNvSpPr txBox="1">
            <a:spLocks/>
          </p:cNvSpPr>
          <p:nvPr/>
        </p:nvSpPr>
        <p:spPr>
          <a:xfrm>
            <a:off x="859971" y="891555"/>
            <a:ext cx="10515600" cy="51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600" dirty="0"/>
              <a:t>MDS result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6DEC11-EB5A-4587-8577-536A588B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2" y="1048004"/>
            <a:ext cx="7490581" cy="39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9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B00D2-A1AE-4F0C-AD1A-A54388BD887D}"/>
              </a:ext>
            </a:extLst>
          </p:cNvPr>
          <p:cNvSpPr txBox="1">
            <a:spLocks/>
          </p:cNvSpPr>
          <p:nvPr/>
        </p:nvSpPr>
        <p:spPr>
          <a:xfrm>
            <a:off x="707571" y="420914"/>
            <a:ext cx="5649686" cy="51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analysis-K-means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DC5FD-CD94-4ADE-AF2C-4D8462AFC538}"/>
              </a:ext>
            </a:extLst>
          </p:cNvPr>
          <p:cNvSpPr txBox="1">
            <a:spLocks/>
          </p:cNvSpPr>
          <p:nvPr/>
        </p:nvSpPr>
        <p:spPr>
          <a:xfrm>
            <a:off x="947056" y="845344"/>
            <a:ext cx="10515600" cy="73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600" dirty="0"/>
              <a:t>LLE result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2AA81D-08A6-46C2-9E8C-CF3C91A0E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017758"/>
            <a:ext cx="7645401" cy="404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91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7C2DC-1B97-4F72-8046-F481BAECD5FE}"/>
              </a:ext>
            </a:extLst>
          </p:cNvPr>
          <p:cNvSpPr txBox="1">
            <a:spLocks/>
          </p:cNvSpPr>
          <p:nvPr/>
        </p:nvSpPr>
        <p:spPr>
          <a:xfrm>
            <a:off x="1228271" y="457200"/>
            <a:ext cx="6687457" cy="53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71551-DDFC-4C3E-92A6-E354172573ED}"/>
              </a:ext>
            </a:extLst>
          </p:cNvPr>
          <p:cNvSpPr txBox="1">
            <a:spLocks/>
          </p:cNvSpPr>
          <p:nvPr/>
        </p:nvSpPr>
        <p:spPr>
          <a:xfrm>
            <a:off x="598715" y="1121869"/>
            <a:ext cx="7442200" cy="295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2000" dirty="0"/>
              <a:t>https://towardsdatascience.com/only-numpy-deriving-forward-feed-and-back-propagation-in-long-short-term-memory-lstm-part-1-4ee82c14a652</a:t>
            </a:r>
          </a:p>
          <a:p>
            <a:r>
              <a:rPr kumimoji="1" lang="en-US" altLang="zh-CN" sz="2000" dirty="0">
                <a:hlinkClick r:id="rId3"/>
              </a:rPr>
              <a:t>https://www2.gwu.edu/~forcpgm/akv041712gwu.pdf</a:t>
            </a:r>
            <a:endParaRPr kumimoji="1" lang="en-US" altLang="zh-CN" sz="2000" dirty="0"/>
          </a:p>
          <a:p>
            <a:r>
              <a:rPr kumimoji="1" lang="en-US" altLang="zh-CN" sz="2000" dirty="0"/>
              <a:t>https://core.ac.uk/download/pdf/82641217.pdf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160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6"/>
          <p:cNvSpPr txBox="1">
            <a:spLocks noGrp="1"/>
          </p:cNvSpPr>
          <p:nvPr>
            <p:ph type="title"/>
          </p:nvPr>
        </p:nvSpPr>
        <p:spPr>
          <a:xfrm>
            <a:off x="1525700" y="1466275"/>
            <a:ext cx="57141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213" name="Google Shape;1213;p56"/>
          <p:cNvSpPr txBox="1"/>
          <p:nvPr/>
        </p:nvSpPr>
        <p:spPr>
          <a:xfrm>
            <a:off x="3213800" y="4393785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14" name="Google Shape;1214;p56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56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216" name="Google Shape;1216;p5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56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56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9"/>
          <p:cNvSpPr txBox="1">
            <a:spLocks noGrp="1"/>
          </p:cNvSpPr>
          <p:nvPr>
            <p:ph type="ctrTitle"/>
          </p:nvPr>
        </p:nvSpPr>
        <p:spPr>
          <a:xfrm>
            <a:off x="1350800" y="1868575"/>
            <a:ext cx="4380000" cy="1645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9973"/>
                </a:solidFill>
              </a:rPr>
              <a:t>Background</a:t>
            </a:r>
            <a:br>
              <a:rPr lang="en-US" dirty="0">
                <a:solidFill>
                  <a:srgbClr val="FF9973"/>
                </a:solidFill>
              </a:rPr>
            </a:br>
            <a:endParaRPr dirty="0">
              <a:solidFill>
                <a:srgbClr val="FF9973"/>
              </a:solidFill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9" name="Google Shape;599;p29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9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1" name="Google Shape;601;p29"/>
          <p:cNvCxnSpPr>
            <a:stCxn id="59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269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subTitle" idx="1"/>
          </p:nvPr>
        </p:nvSpPr>
        <p:spPr>
          <a:xfrm>
            <a:off x="433200" y="601021"/>
            <a:ext cx="8277600" cy="49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3200" dirty="0"/>
              <a:t>Background</a:t>
            </a:r>
            <a:endParaRPr kumimoji="1" lang="en-US" altLang="zh-CN" sz="4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1.Oil is a very important energy and also play an important role in financial market. The fluctuation of the oil price affects every field of economy.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2. There are many crude oil derivatives, such as futures. Many investors hope to make profit by trading crude oil derivatives.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3.If we can predict the crude oil price to some precision, we can make decisions or gain some profits from prediction.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4.Beside predicting from historical data, when we talk about oil prices, we inevitably talk about oil-related news.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en-US" altLang="zh-C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321736" y="862850"/>
            <a:ext cx="7585439" cy="90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1600" dirty="0">
                <a:solidFill>
                  <a:srgbClr val="FF9973"/>
                </a:solidFill>
              </a:rPr>
              <a:t>Why we do this?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1600" dirty="0">
                <a:solidFill>
                  <a:srgbClr val="FF9973"/>
                </a:solidFill>
              </a:rPr>
              <a:t>But oil price is very hard to predict due to its high volatility</a:t>
            </a:r>
            <a:endParaRPr lang="zh-CN" altLang="en-US" sz="1600" dirty="0">
              <a:solidFill>
                <a:srgbClr val="FF9973"/>
              </a:solidFill>
            </a:endParaRP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D5C52C-DE32-40C1-AD16-5273A13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82" y="1947611"/>
            <a:ext cx="6336795" cy="28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9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459555" y="879313"/>
            <a:ext cx="7585439" cy="90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1600" dirty="0">
                <a:solidFill>
                  <a:srgbClr val="FF9973"/>
                </a:solidFill>
              </a:rPr>
              <a:t>Furthermore, oil price volatility seems to have increased over time.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B4677-ECEB-4D6F-A24C-99F51043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6" y="1605436"/>
            <a:ext cx="8091408" cy="31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779279" y="1679007"/>
            <a:ext cx="7585439" cy="199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2400" dirty="0">
                <a:solidFill>
                  <a:srgbClr val="FF9973"/>
                </a:solidFill>
              </a:rPr>
              <a:t>LSTM model </a:t>
            </a:r>
            <a:r>
              <a:rPr lang="en-US" sz="2400" dirty="0" err="1">
                <a:solidFill>
                  <a:srgbClr val="FF9973"/>
                </a:solidFill>
              </a:rPr>
              <a:t>v.s</a:t>
            </a:r>
            <a:r>
              <a:rPr lang="en-US" sz="2400" dirty="0">
                <a:solidFill>
                  <a:srgbClr val="FF9973"/>
                </a:solidFill>
              </a:rPr>
              <a:t> ARIMA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2400" dirty="0">
                <a:solidFill>
                  <a:srgbClr val="FF9973"/>
                </a:solidFill>
              </a:rPr>
              <a:t>LSTM is more suitable for long-term model while ARIMA perform better in short-term model.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2400" dirty="0">
                <a:solidFill>
                  <a:srgbClr val="FF9973"/>
                </a:solidFill>
              </a:rPr>
              <a:t>In this case I think LSTM is better.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917099" y="498117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45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9"/>
          <p:cNvSpPr txBox="1">
            <a:spLocks noGrp="1"/>
          </p:cNvSpPr>
          <p:nvPr>
            <p:ph type="ctrTitle"/>
          </p:nvPr>
        </p:nvSpPr>
        <p:spPr>
          <a:xfrm>
            <a:off x="912231" y="1569896"/>
            <a:ext cx="4844631" cy="1682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Oil price forecasting-LSTM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38" name="Google Shape;738;p3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0" name="Google Shape;740;p39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2" name="Google Shape;742;p39"/>
          <p:cNvCxnSpPr>
            <a:stCxn id="73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26221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898</Words>
  <Application>Microsoft Office PowerPoint</Application>
  <PresentationFormat>全屏显示(16:9)</PresentationFormat>
  <Paragraphs>201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Advent Pro SemiBold</vt:lpstr>
      <vt:lpstr>Fira Sans Condensed Medium</vt:lpstr>
      <vt:lpstr>Fira Sans Extra Condensed Medium</vt:lpstr>
      <vt:lpstr>Helvetica Neue</vt:lpstr>
      <vt:lpstr>Livvic Light</vt:lpstr>
      <vt:lpstr>Maven Pro</vt:lpstr>
      <vt:lpstr>Nunito Light</vt:lpstr>
      <vt:lpstr>Share Tech</vt:lpstr>
      <vt:lpstr>等线</vt:lpstr>
      <vt:lpstr>Arial</vt:lpstr>
      <vt:lpstr>Wingdings</vt:lpstr>
      <vt:lpstr>Data Science Consulting by Slidesgo</vt:lpstr>
      <vt:lpstr>Crude Oil Price Forecasting And Oil News Headline Analysis</vt:lpstr>
      <vt:lpstr>Overview</vt:lpstr>
      <vt:lpstr>PowerPoint 演示文稿</vt:lpstr>
      <vt:lpstr>Background </vt:lpstr>
      <vt:lpstr>PowerPoint 演示文稿</vt:lpstr>
      <vt:lpstr>Background</vt:lpstr>
      <vt:lpstr>Background</vt:lpstr>
      <vt:lpstr>Background</vt:lpstr>
      <vt:lpstr>Oil price forecasting-LSTM</vt:lpstr>
      <vt:lpstr>Oil price forecasting-LSTM</vt:lpstr>
      <vt:lpstr>Oil price forecasting-LSTM</vt:lpstr>
      <vt:lpstr>Oil price forecasting-LSTM</vt:lpstr>
      <vt:lpstr>LSTM backward Propagation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NUS-PSA UnBoxed Innovation Challenge</dc:title>
  <dc:creator>Yucheng Yan</dc:creator>
  <cp:lastModifiedBy>Yilin Gui</cp:lastModifiedBy>
  <cp:revision>50</cp:revision>
  <dcterms:modified xsi:type="dcterms:W3CDTF">2021-04-03T08:04:52Z</dcterms:modified>
</cp:coreProperties>
</file>